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7" r:id="rId6"/>
    <p:sldId id="262" r:id="rId7"/>
    <p:sldId id="268" r:id="rId8"/>
    <p:sldId id="263" r:id="rId9"/>
    <p:sldId id="270" r:id="rId10"/>
    <p:sldId id="269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pos="7083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AAA1"/>
    <a:srgbClr val="596F6E"/>
    <a:srgbClr val="D5D5D3"/>
    <a:srgbClr val="A25C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>
        <p:guide orient="horz" pos="2160"/>
        <p:guide pos="3840"/>
        <p:guide pos="597"/>
        <p:guide pos="7083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69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65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6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5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4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12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70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74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42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6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96119-EE11-42A5-8064-9DF7B1943107}" type="datetimeFigureOut">
              <a:rPr lang="ko-KR" altLang="en-US" smtClean="0"/>
              <a:t>2016-10-29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57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AAAA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145" b="15118"/>
          <a:stretch/>
        </p:blipFill>
        <p:spPr>
          <a:xfrm>
            <a:off x="0" y="1169043"/>
            <a:ext cx="12192000" cy="30672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087120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236335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42750" y="2479682"/>
            <a:ext cx="8106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DATA MINING Personal Exam</a:t>
            </a:r>
            <a:endParaRPr lang="ko-KR" altLang="en-US" sz="5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2593" y="2012526"/>
            <a:ext cx="2926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KMU BIGDATA MBA</a:t>
            </a:r>
            <a:endParaRPr lang="ko-KR" altLang="en-US" sz="32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58295" y="4653909"/>
            <a:ext cx="27526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빅데이터 경영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MBA  5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기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U2016054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이병준</a:t>
            </a:r>
          </a:p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2016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년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10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월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29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일 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23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Impact" panose="020B0806030902050204" pitchFamily="34" charset="0"/>
              </a:rPr>
              <a:t>시 </a:t>
            </a:r>
          </a:p>
        </p:txBody>
      </p:sp>
    </p:spTree>
    <p:extLst>
      <p:ext uri="{BB962C8B-B14F-4D97-AF65-F5344CB8AC3E}">
        <p14:creationId xmlns:p14="http://schemas.microsoft.com/office/powerpoint/2010/main" val="3982033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5. Conclusion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7738" y="1074821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</a:p>
        </p:txBody>
      </p:sp>
      <p:sp>
        <p:nvSpPr>
          <p:cNvPr id="35" name="도넛 34"/>
          <p:cNvSpPr/>
          <p:nvPr/>
        </p:nvSpPr>
        <p:spPr>
          <a:xfrm>
            <a:off x="501844" y="1147480"/>
            <a:ext cx="377902" cy="377902"/>
          </a:xfrm>
          <a:prstGeom prst="donu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06579" y="1605208"/>
            <a:ext cx="105443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느낀점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 내역으로 고객의 성별을 구분하는 것에 있어서 많은 어려움이 있는 것으로 판단 됨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남성 또는 여성의 구매 패턴이 비슷하며 뚜렷한 구분이 되는 데이터가 존재 하지 않는 것으로 판단 됨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내 그룹사 및 나이 정보를 가지고  모델을 생성했을 경우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83%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이상의  성별을 매칭 할 수 있었습니다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238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AAAA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145" b="15118"/>
          <a:stretch/>
        </p:blipFill>
        <p:spPr>
          <a:xfrm>
            <a:off x="0" y="1169043"/>
            <a:ext cx="12192000" cy="30672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1087120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236335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222" y="2106053"/>
            <a:ext cx="464555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2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t="9343" b="7685"/>
          <a:stretch/>
        </p:blipFill>
        <p:spPr>
          <a:xfrm>
            <a:off x="0" y="0"/>
            <a:ext cx="12207338" cy="68869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2432149"/>
            <a:ext cx="12192000" cy="840547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4441591"/>
            <a:ext cx="12192000" cy="840547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810515" y="2561224"/>
            <a:ext cx="1263487" cy="1312103"/>
            <a:chOff x="1810515" y="2561224"/>
            <a:chExt cx="1263487" cy="1312103"/>
          </a:xfrm>
        </p:grpSpPr>
        <p:sp>
          <p:nvSpPr>
            <p:cNvPr id="7" name="이등변 삼각형 6"/>
            <p:cNvSpPr/>
            <p:nvPr/>
          </p:nvSpPr>
          <p:spPr>
            <a:xfrm rot="10800000">
              <a:off x="2199189" y="3063155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1848" y="2561224"/>
              <a:ext cx="11208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1. Data</a:t>
              </a:r>
              <a:endPara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10515" y="3503995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데이터 설명</a:t>
              </a:r>
              <a:endPara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627490" y="2561224"/>
            <a:ext cx="2937022" cy="1589102"/>
            <a:chOff x="4627490" y="2561224"/>
            <a:chExt cx="2937022" cy="1589102"/>
          </a:xfrm>
        </p:grpSpPr>
        <p:sp>
          <p:nvSpPr>
            <p:cNvPr id="8" name="이등변 삼각형 7"/>
            <p:cNvSpPr/>
            <p:nvPr/>
          </p:nvSpPr>
          <p:spPr>
            <a:xfrm rot="10800000">
              <a:off x="5852931" y="3063155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27490" y="2561224"/>
              <a:ext cx="29370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2. Data Processing</a:t>
              </a:r>
              <a:endPara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58461" y="3503995"/>
              <a:ext cx="14750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데이터 </a:t>
              </a:r>
              <a:r>
                <a:rPr lang="ko-KR" altLang="en-US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전처리</a:t>
              </a:r>
              <a:endPara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endParaRPr>
            </a:p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및 변수 설정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966242" y="2561224"/>
            <a:ext cx="3567002" cy="1589102"/>
            <a:chOff x="7966242" y="2561224"/>
            <a:chExt cx="3567002" cy="1589102"/>
          </a:xfrm>
        </p:grpSpPr>
        <p:sp>
          <p:nvSpPr>
            <p:cNvPr id="9" name="이등변 삼각형 8"/>
            <p:cNvSpPr/>
            <p:nvPr/>
          </p:nvSpPr>
          <p:spPr>
            <a:xfrm rot="10800000">
              <a:off x="9506673" y="3063155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66242" y="2561224"/>
              <a:ext cx="35670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3. User Define Function</a:t>
              </a:r>
              <a:endPara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747705" y="3503995"/>
              <a:ext cx="20040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C5.0 Model</a:t>
              </a:r>
            </a:p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automatically  generate</a:t>
              </a:r>
              <a:endPara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173325" y="4567622"/>
            <a:ext cx="2542683" cy="1419757"/>
            <a:chOff x="1173325" y="4567622"/>
            <a:chExt cx="2542683" cy="1419757"/>
          </a:xfrm>
        </p:grpSpPr>
        <p:sp>
          <p:nvSpPr>
            <p:cNvPr id="10" name="이등변 삼각형 9"/>
            <p:cNvSpPr/>
            <p:nvPr/>
          </p:nvSpPr>
          <p:spPr>
            <a:xfrm rot="10800000">
              <a:off x="2199189" y="5072597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73325" y="4567622"/>
              <a:ext cx="25426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4. Decision Tree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21742" y="5618047"/>
              <a:ext cx="124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Model Choice</a:t>
              </a:r>
              <a:endPara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990573" y="4567622"/>
            <a:ext cx="2215671" cy="1419757"/>
            <a:chOff x="4990573" y="4567622"/>
            <a:chExt cx="2215671" cy="1419757"/>
          </a:xfrm>
        </p:grpSpPr>
        <p:sp>
          <p:nvSpPr>
            <p:cNvPr id="11" name="이등변 삼각형 10"/>
            <p:cNvSpPr/>
            <p:nvPr/>
          </p:nvSpPr>
          <p:spPr>
            <a:xfrm rot="10800000">
              <a:off x="5852931" y="5072597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90573" y="4567622"/>
              <a:ext cx="22156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5. Conclusion</a:t>
              </a:r>
              <a:endPara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92069" y="5618047"/>
              <a:ext cx="607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96F6E"/>
                  </a:solidFill>
                  <a:latin typeface="Impact" panose="020B0806030902050204" pitchFamily="34" charset="0"/>
                </a:rPr>
                <a:t>결론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9506673" y="4567622"/>
            <a:ext cx="486137" cy="1419757"/>
            <a:chOff x="9506673" y="4567622"/>
            <a:chExt cx="486137" cy="1419757"/>
          </a:xfrm>
        </p:grpSpPr>
        <p:sp>
          <p:nvSpPr>
            <p:cNvPr id="12" name="이등변 삼각형 11"/>
            <p:cNvSpPr/>
            <p:nvPr/>
          </p:nvSpPr>
          <p:spPr>
            <a:xfrm rot="10800000">
              <a:off x="9506673" y="5072597"/>
              <a:ext cx="486137" cy="419084"/>
            </a:xfrm>
            <a:prstGeom prst="triangle">
              <a:avLst/>
            </a:prstGeom>
            <a:solidFill>
              <a:srgbClr val="596F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59782" y="4567622"/>
              <a:ext cx="184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657376" y="5618047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137774" y="847755"/>
            <a:ext cx="3916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rPr>
              <a:t>CONTENTS INDEX</a:t>
            </a:r>
            <a:endParaRPr lang="ko-KR" altLang="en-US" sz="4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8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1. Data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7628" y="1192836"/>
            <a:ext cx="1813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 </a:t>
            </a:r>
          </a:p>
        </p:txBody>
      </p:sp>
      <p:sp>
        <p:nvSpPr>
          <p:cNvPr id="42" name="도넛 41"/>
          <p:cNvSpPr/>
          <p:nvPr/>
        </p:nvSpPr>
        <p:spPr>
          <a:xfrm>
            <a:off x="339726" y="1234645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4302" y="1716056"/>
            <a:ext cx="9963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Customer Signatures 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 수업시간에 만들었던  기본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파생변수와 조별 과제에서 생성한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데이터 사용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파생 변수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환불금액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환불횟수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구매상품 다양성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내점일수와 구매 주기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내점 당 구매 건수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주중 주말 구매 패턴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12/6/3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 구매 금액 및 횟수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파생 변수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가격선호도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시즌 선호도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구매상품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휴면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고객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구매 시간대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선호 할부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선호 구매 파트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이용 지점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선호 할인율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- 6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 Data "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instMonth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 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할부 기간 데이터 사용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3429000"/>
            <a:ext cx="93916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9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6146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2. Data Processing (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데이터 </a:t>
            </a:r>
            <a:r>
              <a:rPr lang="ko-KR" altLang="en-US" sz="3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전처리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)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03766" y="1140768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Library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도넛 18"/>
          <p:cNvSpPr/>
          <p:nvPr/>
        </p:nvSpPr>
        <p:spPr>
          <a:xfrm>
            <a:off x="825864" y="1182577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203766" y="2819337"/>
            <a:ext cx="1818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Processing 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도넛 21"/>
          <p:cNvSpPr/>
          <p:nvPr/>
        </p:nvSpPr>
        <p:spPr>
          <a:xfrm>
            <a:off x="825864" y="2861146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6843"/>
          <a:stretch/>
        </p:blipFill>
        <p:spPr>
          <a:xfrm>
            <a:off x="947739" y="3342557"/>
            <a:ext cx="9769448" cy="31146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97" y="1594321"/>
            <a:ext cx="94107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6146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2. Data Processing (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데이터 </a:t>
            </a:r>
            <a:r>
              <a:rPr lang="ko-KR" altLang="en-US" sz="3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전처리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)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3766" y="1116370"/>
            <a:ext cx="1757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Processing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도넛 21"/>
          <p:cNvSpPr/>
          <p:nvPr/>
        </p:nvSpPr>
        <p:spPr>
          <a:xfrm>
            <a:off x="825864" y="1158179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79" y="1570318"/>
            <a:ext cx="9201150" cy="4953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757" y="3661270"/>
            <a:ext cx="2343150" cy="1028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757" y="5081808"/>
            <a:ext cx="2724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0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423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3. User Defined Function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95530" y="1143688"/>
            <a:ext cx="764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함수 생성 </a:t>
            </a:r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독립변수 할당 및 옵션 적용 함수</a:t>
            </a:r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06579" y="1605208"/>
            <a:ext cx="1054439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생성 이유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C5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생성의 경우 다양한 방법과 조건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Formula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변수 설정 등 다각도로 접근이 가능하여 사용자 또는 분석가가 일일이 적용할 때 많은 시간과 노력이 필요하다고 판단되어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함수를 생성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 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Train Data :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트레이닝 용 데이터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Data :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테스트용 데이터 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Formula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독립 변수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문자벡터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 Parameters :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 및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C5.0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모델링시 사용되는 옵션 값들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Winnowing, Global Pruning, Boosting)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CF : Pruning Severity  -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가지치기의 강도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사용법 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결과값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b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도넛 32"/>
          <p:cNvSpPr/>
          <p:nvPr/>
        </p:nvSpPr>
        <p:spPr>
          <a:xfrm>
            <a:off x="717628" y="1185497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4079106"/>
            <a:ext cx="10201275" cy="11525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13838"/>
          <a:stretch/>
        </p:blipFill>
        <p:spPr>
          <a:xfrm>
            <a:off x="1042988" y="5546958"/>
            <a:ext cx="102012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5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423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3. User Defined Function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95530" y="1084965"/>
            <a:ext cx="6981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함수</a:t>
            </a:r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독립변수 할당 및 옵션 적용 함수</a:t>
            </a:r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도넛 32"/>
          <p:cNvSpPr/>
          <p:nvPr/>
        </p:nvSpPr>
        <p:spPr>
          <a:xfrm>
            <a:off x="717628" y="1126774"/>
            <a:ext cx="377902" cy="377902"/>
          </a:xfrm>
          <a:prstGeom prst="donu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6" y="1538232"/>
            <a:ext cx="8409330" cy="526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4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2850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4. Decision Tree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7738" y="1074821"/>
            <a:ext cx="216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Choice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501844" y="1147480"/>
            <a:ext cx="377902" cy="377902"/>
          </a:xfrm>
          <a:prstGeom prst="donu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06579" y="1605208"/>
            <a:ext cx="105443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선택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돌렸던  변수 및  조건들에 대해 가장 정확도가 높은 모델 선정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옵션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winnowing : F ,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noGlobalPruning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F, rules = T, trials = 20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독립변수 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pr_pref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sea_pref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API + amt12 +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instMonth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avg_disc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fav_part_index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fav_time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nop6 +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fav_good_index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buy_brd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+   </a:t>
            </a:r>
            <a:r>
              <a:rPr lang="en-US" altLang="ko-KR" sz="16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main_store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35" y="2881312"/>
            <a:ext cx="9324975" cy="10953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97" y="4137702"/>
            <a:ext cx="3420545" cy="2552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324" y="4138380"/>
            <a:ext cx="2982138" cy="255202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299077" y="4137702"/>
            <a:ext cx="31666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 Information Rage : 0.6966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Accuracy : 0.7105</a:t>
            </a:r>
          </a:p>
        </p:txBody>
      </p:sp>
    </p:spTree>
    <p:extLst>
      <p:ext uri="{BB962C8B-B14F-4D97-AF65-F5344CB8AC3E}">
        <p14:creationId xmlns:p14="http://schemas.microsoft.com/office/powerpoint/2010/main" val="399624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10800000">
            <a:off x="717629" y="704858"/>
            <a:ext cx="486137" cy="419084"/>
          </a:xfrm>
          <a:prstGeom prst="triangle">
            <a:avLst/>
          </a:prstGeom>
          <a:solidFill>
            <a:srgbClr val="596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1411" y="164812"/>
            <a:ext cx="2850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4. Decision Tree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7738" y="1074821"/>
            <a:ext cx="2166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Choice</a:t>
            </a:r>
            <a:endParaRPr lang="ko-KR" altLang="en-US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501844" y="1147480"/>
            <a:ext cx="377902" cy="377902"/>
          </a:xfrm>
          <a:prstGeom prst="donu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06579" y="1605208"/>
            <a:ext cx="1054439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ROC curve  &amp; Lift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AUC  : 0.66 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덜 정확한 모델의 값이 출력 되었다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AAA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0.5 &lt; AUC &lt;= 0.7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4" y="1844578"/>
            <a:ext cx="6971469" cy="32727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310" y="5598579"/>
            <a:ext cx="6819900" cy="304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016" y="1844577"/>
            <a:ext cx="4088452" cy="30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6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445</Words>
  <Application>Microsoft Office PowerPoint</Application>
  <PresentationFormat>와이드스크린</PresentationFormat>
  <Paragraphs>86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나눔바른고딕</vt:lpstr>
      <vt:lpstr>맑은 고딕</vt:lpstr>
      <vt:lpstr>Arial</vt:lpstr>
      <vt:lpstr>Impact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 Lee</dc:creator>
  <cp:lastModifiedBy>byungjun Lee</cp:lastModifiedBy>
  <cp:revision>34</cp:revision>
  <dcterms:created xsi:type="dcterms:W3CDTF">2015-12-24T00:39:24Z</dcterms:created>
  <dcterms:modified xsi:type="dcterms:W3CDTF">2016-10-29T12:05:30Z</dcterms:modified>
</cp:coreProperties>
</file>